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7" r:id="rId2"/>
    <p:sldId id="353" r:id="rId3"/>
    <p:sldId id="350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51" r:id="rId21"/>
    <p:sldId id="356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65"/>
    <a:srgbClr val="334286"/>
    <a:srgbClr val="DA0000"/>
    <a:srgbClr val="FFC32E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 varScale="1">
        <p:scale>
          <a:sx n="76" d="100"/>
          <a:sy n="76" d="100"/>
        </p:scale>
        <p:origin x="-624" y="-96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26.12.2023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4084" y="3576920"/>
            <a:ext cx="8182302" cy="646331"/>
          </a:xfrm>
        </p:spPr>
        <p:txBody>
          <a:bodyPr/>
          <a:lstStyle/>
          <a:p>
            <a:r>
              <a:rPr lang="ru-RU" sz="2000" dirty="0" smtClean="0"/>
              <a:t>Территориальный орган Федеральной службы государственной статистики по Томской области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80418"/>
            <a:ext cx="5565775" cy="345223"/>
          </a:xfrm>
        </p:spPr>
        <p:txBody>
          <a:bodyPr/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ротиводействие </a:t>
            </a:r>
            <a:r>
              <a:rPr lang="ru-RU" sz="2400" dirty="0"/>
              <a:t>коррупции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/>
              <a:t>ПОДТВЕРЖДЕНИЕ ИСТОЧНИКОВ</a:t>
            </a:r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620056" y="1514427"/>
            <a:ext cx="8310783" cy="4668570"/>
          </a:xfrm>
        </p:spPr>
        <p:txBody>
          <a:bodyPr/>
          <a:lstStyle/>
          <a:p>
            <a:r>
              <a:rPr lang="ru-RU" b="1" dirty="0" smtClean="0"/>
              <a:t>- ИПОТЕКА</a:t>
            </a:r>
            <a:endParaRPr lang="ru-RU" b="1" dirty="0"/>
          </a:p>
          <a:p>
            <a:r>
              <a:rPr lang="ru-RU" dirty="0"/>
              <a:t>(КРЕДИТНЫЙ ДОГОВОР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dirty="0" smtClean="0"/>
              <a:t>- СУБСИДИЯ</a:t>
            </a:r>
            <a:endParaRPr lang="ru-RU" b="1" dirty="0"/>
          </a:p>
          <a:p>
            <a:r>
              <a:rPr lang="ru-RU" dirty="0"/>
              <a:t>(ПРИКАЗ О </a:t>
            </a:r>
            <a:r>
              <a:rPr lang="ru-RU" dirty="0" smtClean="0"/>
              <a:t>ВЫДЕЛЕНИИ СУБСИДИИ НА ПРИОБРЕТЕНИЕ </a:t>
            </a:r>
            <a:r>
              <a:rPr lang="ru-RU" dirty="0"/>
              <a:t>ЖИЛЬЯ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dirty="0" smtClean="0"/>
              <a:t>- ДАРЕНИЕ </a:t>
            </a:r>
            <a:r>
              <a:rPr lang="ru-RU" b="1" dirty="0"/>
              <a:t>ДЕНЕЖНЫХ СРЕДСТВ</a:t>
            </a:r>
          </a:p>
          <a:p>
            <a:r>
              <a:rPr lang="ru-RU" dirty="0"/>
              <a:t>(ДОГОВОР ДАРЕНИЯ, </a:t>
            </a:r>
            <a:r>
              <a:rPr lang="ru-RU" dirty="0" smtClean="0"/>
              <a:t>ФИНАНСОВАЯ СОСТОЯТЕЛЬНОСТЬ </a:t>
            </a:r>
            <a:r>
              <a:rPr lang="ru-RU" dirty="0"/>
              <a:t>ДАРИТЕЛЯ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dirty="0" smtClean="0"/>
              <a:t>- ДОХОД </a:t>
            </a:r>
            <a:r>
              <a:rPr lang="ru-RU" b="1" dirty="0"/>
              <a:t>ОТ ПРОДАЖИ </a:t>
            </a:r>
            <a:r>
              <a:rPr lang="ru-RU" b="1" dirty="0" smtClean="0"/>
              <a:t>ИМУЩЕСТВА, ПРИНАДЛЕЖАВШЕГО </a:t>
            </a:r>
            <a:r>
              <a:rPr lang="ru-RU" b="1" dirty="0"/>
              <a:t>ГРАЖДАНСКОМУ</a:t>
            </a:r>
          </a:p>
          <a:p>
            <a:r>
              <a:rPr lang="ru-RU" b="1" dirty="0"/>
              <a:t>СЛУЖАЩЕМУ</a:t>
            </a:r>
          </a:p>
          <a:p>
            <a:r>
              <a:rPr lang="ru-RU" dirty="0"/>
              <a:t>(ДОГОВОР КУПЛИ-ПРОДАЖИ, ПОДТВЕРЖДАЮЩИЙ ОТЧУЖДЕНИЕ ИМУЩЕСТВА)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75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/>
              <a:t>ПОДТВЕРЖДЕНИЕ ИСТОЧНИКОВ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620056" y="1514427"/>
            <a:ext cx="8310783" cy="466857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22667"/>
              </p:ext>
            </p:extLst>
          </p:nvPr>
        </p:nvGraphicFramePr>
        <p:xfrm>
          <a:off x="1248093" y="1687112"/>
          <a:ext cx="10081168" cy="361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604"/>
                <a:gridCol w="5226564"/>
              </a:tblGrid>
              <a:tr h="3613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ПРЕДСТАВИТЬ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ПРАВОУСТАНАВЛИВАЮЩИЕ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И ИНЫЕ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ПОДТВЕРЖДАЮЩИЕ УКАЗАННЫЕ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СДЕЛКИ ПО РАСХОДАМ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НЕПРАВИЛЬНО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НЕ ПРЕДСТАВЛЯЮТСЯ.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ОТВЕТСТВЕННЫЕ ПО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ПРОФИЛАКТИКЕ КОРРУПЦИИ ВЕРЯТ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 СЛОВО» - БЕЗ ПРЕДСТАВЛЕНИЯ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ПРАВОУСТАНАВЛИВАЮЩИХ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ДОКУМЕНТОВ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22" y="3751719"/>
            <a:ext cx="3317847" cy="207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74" y="3482763"/>
            <a:ext cx="2778725" cy="287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3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 smtClean="0"/>
              <a:t>Обратить внимание!</a:t>
            </a:r>
            <a:endParaRPr lang="ru-RU" sz="2400" dirty="0"/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7424" y="1514426"/>
            <a:ext cx="10631837" cy="4841255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В случае указания доходов от вкладов в банках и иных кредитных </a:t>
            </a:r>
            <a:r>
              <a:rPr lang="ru-RU" sz="1800" dirty="0" smtClean="0"/>
              <a:t>организациях - необходимо </a:t>
            </a:r>
            <a:r>
              <a:rPr lang="ru-RU" sz="1800" dirty="0"/>
              <a:t>сопоставить сведения с разделом 4 «Сведения о счетах в банках и иных кредитных организациях» справки о </a:t>
            </a:r>
            <a:r>
              <a:rPr lang="ru-RU" sz="1800" dirty="0" smtClean="0"/>
              <a:t>доходах.</a:t>
            </a:r>
            <a:endParaRPr lang="ru-RU" sz="1800" dirty="0"/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Если в разделе 4 справки о доходах отражена информация о депозитных счетах со значительными остатками на </a:t>
            </a:r>
            <a:r>
              <a:rPr lang="ru-RU" sz="1800" dirty="0" smtClean="0"/>
              <a:t>них, но при </a:t>
            </a:r>
            <a:r>
              <a:rPr lang="ru-RU" sz="1800" dirty="0"/>
              <a:t>этом в разделе 1 отсутствует информация о сумме доходов, полученных в отчетном периоде в виде процентов от указанных вкладов (счетов) в </a:t>
            </a:r>
            <a:r>
              <a:rPr lang="ru-RU" sz="1800" dirty="0" smtClean="0"/>
              <a:t>банках </a:t>
            </a:r>
            <a:r>
              <a:rPr lang="ru-RU" sz="1800" dirty="0" smtClean="0"/>
              <a:t>– то необходимо проверить </a:t>
            </a:r>
            <a:r>
              <a:rPr lang="ru-RU" sz="1800" dirty="0"/>
              <a:t>по выписке сумму доходов, выплаченных банком по указанным </a:t>
            </a:r>
            <a:r>
              <a:rPr lang="ru-RU" sz="1800"/>
              <a:t>депозитным </a:t>
            </a:r>
            <a:r>
              <a:rPr lang="ru-RU" sz="1800" smtClean="0"/>
              <a:t>счетам.</a:t>
            </a:r>
            <a:endParaRPr lang="ru-RU" sz="1800" dirty="0"/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49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 smtClean="0"/>
              <a:t>Обратить внимание!</a:t>
            </a:r>
            <a:endParaRPr lang="ru-RU" sz="2400" dirty="0"/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7424" y="1514426"/>
            <a:ext cx="10631837" cy="4841255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/>
              <a:t>В случае отражения сведений в «Иных доходах»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/>
              <a:t>В </a:t>
            </a:r>
            <a:r>
              <a:rPr lang="ru-RU" sz="1600" dirty="0"/>
              <a:t>справке о доходах служащего за предыдущий год отражена информация о недвижимом имуществе, а в справке о доходах за отчетный год данный объект недвижимости отсутствует. При этом не указан доход от возможной продажи данного имущества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1600" i="1" dirty="0" smtClean="0"/>
              <a:t>- Необходимо </a:t>
            </a:r>
            <a:r>
              <a:rPr lang="ru-RU" sz="1600" i="1" dirty="0"/>
              <a:t>проверить отражение указанной информации в разделе 7 справки о доходах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1600" i="1" dirty="0" smtClean="0"/>
              <a:t>- Представить </a:t>
            </a:r>
            <a:r>
              <a:rPr lang="ru-RU" sz="1600" i="1" dirty="0"/>
              <a:t>соответствующие документы, на основании которых было осуществлено </a:t>
            </a:r>
            <a:r>
              <a:rPr lang="ru-RU" sz="1600" i="1" dirty="0" smtClean="0"/>
              <a:t>отчуждение </a:t>
            </a:r>
            <a:r>
              <a:rPr lang="ru-RU" sz="1600" i="1" dirty="0"/>
              <a:t>недвижимого имущества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20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 smtClean="0"/>
              <a:t>Обратить внимание!</a:t>
            </a:r>
            <a:endParaRPr lang="ru-RU" sz="2400" dirty="0"/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7424" y="2016745"/>
            <a:ext cx="10631837" cy="4841255"/>
          </a:xfrm>
        </p:spPr>
        <p:txBody>
          <a:bodyPr/>
          <a:lstStyle/>
          <a:p>
            <a:r>
              <a:rPr lang="ru-RU" sz="1800" b="1" dirty="0" smtClean="0"/>
              <a:t>Раздел </a:t>
            </a:r>
            <a:r>
              <a:rPr lang="ru-RU" sz="1800" b="1" dirty="0"/>
              <a:t>6 «Сведения об обязательствах имущественного характера»</a:t>
            </a:r>
          </a:p>
          <a:p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ходе </a:t>
            </a:r>
            <a:r>
              <a:rPr lang="ru-RU" sz="1800" dirty="0" smtClean="0"/>
              <a:t>заполнения подраздела </a:t>
            </a:r>
            <a:r>
              <a:rPr lang="ru-RU" sz="1800" dirty="0"/>
              <a:t>6.2. необходимо: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 При </a:t>
            </a:r>
            <a:r>
              <a:rPr lang="ru-RU" sz="1800" dirty="0" smtClean="0"/>
              <a:t>указании </a:t>
            </a:r>
            <a:r>
              <a:rPr lang="ru-RU" sz="1800" dirty="0"/>
              <a:t>суммы обязательства/размера обязательства по состоянию на отчётную дату, необходимо </a:t>
            </a:r>
            <a:r>
              <a:rPr lang="ru-RU" sz="1800" dirty="0" smtClean="0"/>
              <a:t>удостоверить, </a:t>
            </a:r>
            <a:r>
              <a:rPr lang="ru-RU" sz="1800" dirty="0"/>
              <a:t>что сумма обязательств и сумма размера обязательства (остаток по кредиту) составляет </a:t>
            </a:r>
            <a:r>
              <a:rPr lang="ru-RU" sz="1800" dirty="0" smtClean="0"/>
              <a:t>не менее </a:t>
            </a:r>
            <a:r>
              <a:rPr lang="ru-RU" sz="1800" dirty="0"/>
              <a:t>500 000 </a:t>
            </a:r>
            <a:r>
              <a:rPr lang="ru-RU" sz="1800" dirty="0" smtClean="0"/>
              <a:t>рублей</a:t>
            </a:r>
            <a:r>
              <a:rPr lang="ru-RU" sz="1800" dirty="0"/>
              <a:t>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88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5714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/>
              <a:t>Обеспечение соблюдения гражданскими служащими Росстата требований о предотвращении или об урегулировании конфликта интересов</a:t>
            </a:r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7424" y="1514426"/>
            <a:ext cx="10631837" cy="4841255"/>
          </a:xfrm>
        </p:spPr>
        <p:txBody>
          <a:bodyPr/>
          <a:lstStyle/>
          <a:p>
            <a:pPr algn="ctr"/>
            <a:r>
              <a:rPr lang="ru-RU" sz="1800" b="1" dirty="0"/>
              <a:t>МИНТРУД РОССИИ </a:t>
            </a:r>
            <a:r>
              <a:rPr lang="ru-RU" sz="1800" b="1" dirty="0" smtClean="0"/>
              <a:t>РАЗЪЯСНЯЕТ ПРИЗНАКИ БЛИЗКИХ ОТНОШЕНИЙ</a:t>
            </a:r>
          </a:p>
          <a:p>
            <a:pPr algn="ctr"/>
            <a:r>
              <a:rPr lang="ru-RU" sz="1800" b="1" dirty="0" smtClean="0"/>
              <a:t>(</a:t>
            </a:r>
            <a:r>
              <a:rPr lang="ru-RU" sz="1800" b="1" dirty="0"/>
              <a:t>Письмо от 26 июля 2018 г. N 18-0/10/П-5146) </a:t>
            </a:r>
          </a:p>
          <a:p>
            <a:r>
              <a:rPr lang="ru-RU" sz="1800" b="1" dirty="0" smtClean="0"/>
              <a:t>- СОВМЕСТНОЕ ПРОЖИВАНИЕ</a:t>
            </a:r>
            <a:endParaRPr lang="ru-RU" sz="1800" b="1" dirty="0"/>
          </a:p>
          <a:p>
            <a:r>
              <a:rPr lang="ru-RU" sz="1800" b="1" dirty="0" smtClean="0"/>
              <a:t>- РЕГИСТРАЦИЯ ПО </a:t>
            </a:r>
            <a:r>
              <a:rPr lang="ru-RU" sz="1800" b="1" dirty="0"/>
              <a:t>ОДНОМУ </a:t>
            </a:r>
            <a:r>
              <a:rPr lang="ru-RU" sz="1800" b="1" dirty="0" smtClean="0"/>
              <a:t>МЕСТУ ЖИТЕЛЬСТВА</a:t>
            </a:r>
            <a:endParaRPr lang="ru-RU" sz="1800" b="1" dirty="0"/>
          </a:p>
          <a:p>
            <a:r>
              <a:rPr lang="ru-RU" sz="1800" b="1" dirty="0" smtClean="0"/>
              <a:t>- ВЕДЕНИЕ ОБЩЕГО ХОЗЯЙСТВА</a:t>
            </a:r>
            <a:endParaRPr lang="ru-RU" sz="1800" b="1" dirty="0"/>
          </a:p>
          <a:p>
            <a:r>
              <a:rPr lang="ru-RU" sz="1800" b="1" dirty="0" smtClean="0"/>
              <a:t>- НАЛИЧИЕ ОБЩИХ ВНЕБРАЧНЫХ </a:t>
            </a:r>
            <a:r>
              <a:rPr lang="ru-RU" sz="1800" b="1" dirty="0"/>
              <a:t>ДЕТЕЙ</a:t>
            </a:r>
          </a:p>
          <a:p>
            <a:r>
              <a:rPr lang="ru-RU" sz="1800" b="1" dirty="0" smtClean="0"/>
              <a:t>- РЕГУЛЯРНОЕ ПРОВЕДЕНИЕ</a:t>
            </a:r>
            <a:r>
              <a:rPr lang="ru-RU" sz="1800" b="1" dirty="0"/>
              <a:t> </a:t>
            </a:r>
            <a:r>
              <a:rPr lang="ru-RU" sz="1800" b="1" dirty="0" smtClean="0"/>
              <a:t>СОВМЕСТНОГО</a:t>
            </a:r>
            <a:r>
              <a:rPr lang="ru-RU" sz="1800" b="1" dirty="0"/>
              <a:t> Д</a:t>
            </a:r>
            <a:r>
              <a:rPr lang="ru-RU" sz="1800" b="1" dirty="0" smtClean="0"/>
              <a:t>ОСУГА</a:t>
            </a:r>
            <a:endParaRPr lang="ru-RU" sz="1800" b="1" dirty="0"/>
          </a:p>
          <a:p>
            <a:r>
              <a:rPr lang="ru-RU" sz="1800" b="1" dirty="0" smtClean="0"/>
              <a:t>- ДАРЕНИЕ ЦЕННОГО ИМУЩЕСТВА</a:t>
            </a:r>
            <a:endParaRPr lang="ru-RU" sz="1800" b="1" dirty="0"/>
          </a:p>
          <a:p>
            <a:r>
              <a:rPr lang="ru-RU" sz="1800" b="1" dirty="0" smtClean="0"/>
              <a:t>- ОПЛАТА </a:t>
            </a:r>
            <a:r>
              <a:rPr lang="ru-RU" sz="1800" b="1" dirty="0"/>
              <a:t>ДОЛГОВ, </a:t>
            </a:r>
            <a:r>
              <a:rPr lang="ru-RU" sz="1800" b="1" dirty="0" smtClean="0"/>
              <a:t>ОТДЫХА, ЛЕЧЕНИЯ</a:t>
            </a:r>
            <a:r>
              <a:rPr lang="ru-RU" sz="1800" b="1" dirty="0"/>
              <a:t>, </a:t>
            </a:r>
            <a:r>
              <a:rPr lang="ru-RU" sz="1800" b="1" dirty="0" smtClean="0"/>
              <a:t>РАЗВЛЕЧЕНИЙ ДРУГОГО </a:t>
            </a:r>
            <a:r>
              <a:rPr lang="ru-RU" sz="1800" b="1" dirty="0"/>
              <a:t>ЛИЦА</a:t>
            </a:r>
          </a:p>
          <a:p>
            <a:r>
              <a:rPr lang="ru-RU" sz="1800" b="1" dirty="0" smtClean="0"/>
              <a:t>- ЛИБО </a:t>
            </a:r>
            <a:r>
              <a:rPr lang="ru-RU" sz="1800" b="1" dirty="0"/>
              <a:t>ИНЫЕ </a:t>
            </a:r>
            <a:r>
              <a:rPr lang="ru-RU" sz="1800" b="1" dirty="0" smtClean="0"/>
              <a:t>ОБСТОЯТЕЛЬСТВА, свидетельствующие </a:t>
            </a:r>
            <a:r>
              <a:rPr lang="ru-RU" sz="1800" b="1" dirty="0"/>
              <a:t>о том, что жизнь, здоровье и благополучие близкого человека дороги соответствующему должностному лицу</a:t>
            </a:r>
          </a:p>
          <a:p>
            <a:r>
              <a:rPr lang="ru-RU" sz="1800" b="1" dirty="0" smtClean="0"/>
              <a:t>Должностное </a:t>
            </a:r>
            <a:r>
              <a:rPr lang="ru-RU" sz="1800" b="1" dirty="0"/>
              <a:t>лицо, его близкие родственники и свойственники могут поддерживать близкие отношения с дальними родственниками (свойственниками), со своей бывшей супругой (супругом), школьными друзьями, однокурсниками, коллегами по службе (работе), бывшими соседями и иными лицами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16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5714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/>
              <a:t>Обеспечение соблюдения гражданскими служащими Росстата требований о предотвращении или об урегулировании конфликта интересов</a:t>
            </a:r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7424" y="1514426"/>
            <a:ext cx="10631837" cy="4841255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НАЧАЛЬНИКИ И ЗАМЕСТИТЕЛИ НАЧАЛЬНИКОВ ОТДЕЛОВ </a:t>
            </a:r>
            <a:endParaRPr lang="ru-RU" b="1" dirty="0" smtClean="0"/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ВПРАВЕ: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Трудоустраивать в возглавляемые ими отделы не только близких родственников, свойственников, но и иных лиц, с которыми они или их родственники или свойственники связаны имущественными, корпоративными и иными близкими отношениями, в том числе бывших супруг/супругов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ГРАЖДАНСКИЕ </a:t>
            </a:r>
            <a:r>
              <a:rPr lang="ru-RU" b="1" dirty="0" smtClean="0"/>
              <a:t>СЛУЖАЩИЕ</a:t>
            </a:r>
            <a:endParaRPr lang="ru-RU" b="1" dirty="0"/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НЕ ВПРАВЕ: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УЧАСТВОВАТЬ в заседаниях Конкурсной, Аттестационной и иных </a:t>
            </a:r>
            <a:r>
              <a:rPr lang="ru-RU" b="1" dirty="0" smtClean="0"/>
              <a:t>комиссий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ОСУЩЕСТВЛЯТЬ </a:t>
            </a:r>
            <a:r>
              <a:rPr lang="ru-RU" b="1" dirty="0"/>
              <a:t>подготовку документов (визировать, согласовывать, проверять) для трудоустройства, заключения государственных контрактов, договоров гражданско-правового характера</a:t>
            </a:r>
            <a:r>
              <a:rPr lang="ru-RU" b="1" dirty="0" smtClean="0"/>
              <a:t>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КОНТРОЛИРОВАТЬ </a:t>
            </a:r>
            <a:r>
              <a:rPr lang="ru-RU" b="1" dirty="0"/>
              <a:t>этапы выполнения работ, а также участвовать в приемке выполненных работ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ЕСЛИ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рассматриваются вопросы в отношении их родственников, свойственников или иных лиц, с которыми они или их родственники или свойственники связаны имущественными, корпоративными и иными близкими отношениями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65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822096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/>
              <a:t>ПРАКТИКА ИСКЛЮЧЕНИЯ СЛУЧАЕВ КОНФЛИКТА ИНТЕРЕСОВ</a:t>
            </a:r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7424" y="1514426"/>
            <a:ext cx="10631837" cy="4841255"/>
          </a:xfrm>
        </p:spPr>
        <p:txBody>
          <a:bodyPr/>
          <a:lstStyle/>
          <a:p>
            <a:pPr marL="0" indent="450000" algn="ctr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Контракты с физическими лицами на выполнение работ, связанных со сбором и с обработкой первичных статистических данных (далее – ГПД</a:t>
            </a:r>
            <a:r>
              <a:rPr lang="ru-RU" b="1" dirty="0" smtClean="0"/>
              <a:t>)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</a:pPr>
            <a:endParaRPr lang="ru-RU" b="1" dirty="0"/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Гражданский служащий </a:t>
            </a:r>
            <a:r>
              <a:rPr lang="ru-RU" b="1" dirty="0" err="1" smtClean="0"/>
              <a:t>Томскстата</a:t>
            </a:r>
            <a:r>
              <a:rPr lang="ru-RU" b="1" dirty="0" smtClean="0"/>
              <a:t> </a:t>
            </a:r>
            <a:r>
              <a:rPr lang="ru-RU" b="1" dirty="0"/>
              <a:t>представляет на имя руководителя уведомление в случае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ЕСЛИ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</a:pPr>
            <a:r>
              <a:rPr lang="ru-RU" b="1" dirty="0"/>
              <a:t>Планируется заключение ГПД с родственником, свойственником или иным </a:t>
            </a:r>
            <a:r>
              <a:rPr lang="ru-RU" b="1" dirty="0" smtClean="0"/>
              <a:t>близким лицом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</a:pPr>
            <a:endParaRPr lang="ru-RU" b="1" dirty="0"/>
          </a:p>
          <a:p>
            <a:pPr algn="ctr"/>
            <a:r>
              <a:rPr lang="ru-RU" b="1" dirty="0"/>
              <a:t>Руководитель </a:t>
            </a:r>
            <a:r>
              <a:rPr lang="ru-RU" b="1" dirty="0" err="1" smtClean="0"/>
              <a:t>Томскстата</a:t>
            </a:r>
            <a:r>
              <a:rPr lang="ru-RU" b="1" dirty="0" smtClean="0"/>
              <a:t> (или комиссия) </a:t>
            </a:r>
            <a:r>
              <a:rPr lang="ru-RU" b="1" dirty="0"/>
              <a:t>рассматривает уведомление на предмет наличия/отсутствия КОНФЛИКТА </a:t>
            </a:r>
            <a:r>
              <a:rPr lang="ru-RU" b="1" dirty="0" smtClean="0"/>
              <a:t>ИНТЕРЕСОВ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/>
              <a:t>Рассматривается каждый случай совместного прохождения службы в </a:t>
            </a:r>
            <a:r>
              <a:rPr lang="ru-RU" b="1" dirty="0" err="1" smtClean="0"/>
              <a:t>Томскстате</a:t>
            </a:r>
            <a:r>
              <a:rPr lang="ru-RU" b="1" dirty="0" smtClean="0"/>
              <a:t> родственниками </a:t>
            </a:r>
            <a:r>
              <a:rPr lang="ru-RU" b="1" dirty="0"/>
              <a:t>(свойственниками</a:t>
            </a:r>
            <a:r>
              <a:rPr lang="ru-RU" b="1" dirty="0" smtClean="0"/>
              <a:t>)</a:t>
            </a:r>
          </a:p>
          <a:p>
            <a:pPr algn="ctr"/>
            <a:r>
              <a:rPr lang="ru-RU" b="1" dirty="0"/>
              <a:t>Служащие, состоящие в родстве (свойстве), заполняют Уведомление и представляет его </a:t>
            </a:r>
            <a:r>
              <a:rPr lang="ru-RU" b="1" dirty="0" smtClean="0"/>
              <a:t>ответственному по </a:t>
            </a:r>
            <a:r>
              <a:rPr lang="ru-RU" b="1" dirty="0"/>
              <a:t>профилактике коррупционных и иных правонарушений 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152827" y="3564610"/>
            <a:ext cx="0" cy="402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1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5714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 smtClean="0"/>
              <a:t>Иная оплачиваемая работа – реализация права без нарушений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7424" y="945398"/>
            <a:ext cx="11158779" cy="5656880"/>
          </a:xfrm>
        </p:spPr>
        <p:txBody>
          <a:bodyPr/>
          <a:lstStyle/>
          <a:p>
            <a:r>
              <a:rPr lang="ru-RU" sz="1800" b="1" dirty="0"/>
              <a:t>Служащий вправе выполнять иную оплачиваемую работу при соблюдении следующих условий:</a:t>
            </a:r>
          </a:p>
          <a:p>
            <a:r>
              <a:rPr lang="ru-RU" sz="1800" dirty="0"/>
              <a:t>С</a:t>
            </a:r>
            <a:r>
              <a:rPr lang="ru-RU" sz="1800" dirty="0" smtClean="0"/>
              <a:t>лужащему </a:t>
            </a:r>
            <a:r>
              <a:rPr lang="ru-RU" sz="1800" dirty="0">
                <a:solidFill>
                  <a:srgbClr val="FF0000"/>
                </a:solidFill>
              </a:rPr>
              <a:t>необходимо </a:t>
            </a:r>
            <a:r>
              <a:rPr lang="ru-RU" sz="1800" dirty="0" smtClean="0">
                <a:solidFill>
                  <a:srgbClr val="FF0000"/>
                </a:solidFill>
              </a:rPr>
              <a:t>уведомить </a:t>
            </a:r>
            <a:r>
              <a:rPr lang="ru-RU" sz="1800" dirty="0" smtClean="0"/>
              <a:t>представителя </a:t>
            </a:r>
            <a:r>
              <a:rPr lang="ru-RU" sz="1800" dirty="0"/>
              <a:t>нанимателя о намерении работать. </a:t>
            </a:r>
            <a:endParaRPr lang="ru-RU" sz="1800" dirty="0" smtClean="0"/>
          </a:p>
          <a:p>
            <a:r>
              <a:rPr lang="ru-RU" sz="1800" dirty="0" smtClean="0"/>
              <a:t>К </a:t>
            </a:r>
            <a:r>
              <a:rPr lang="ru-RU" sz="1800" dirty="0"/>
              <a:t>иной оплачиваемой работе относится работа как в связи с трудовыми отношениями (на основании трудового договора), так и в связи с гражданско-правовыми отношениями (авторский договор, договор возмездного оказания услуг и т.п.), в этой связи уведомление необходимо осуществить до заключения трудового или гражданско-правового </a:t>
            </a:r>
            <a:r>
              <a:rPr lang="ru-RU" sz="1800" dirty="0" smtClean="0"/>
              <a:t>договора.</a:t>
            </a:r>
            <a:endParaRPr lang="ru-RU" sz="1800" b="1" dirty="0"/>
          </a:p>
          <a:p>
            <a:r>
              <a:rPr lang="ru-RU" sz="1800" dirty="0" smtClean="0"/>
              <a:t>Выполнение </a:t>
            </a:r>
            <a:r>
              <a:rPr lang="ru-RU" sz="1800" dirty="0"/>
              <a:t>иной оплачиваемой работы </a:t>
            </a:r>
            <a:r>
              <a:rPr lang="ru-RU" sz="1800" u="sng" dirty="0"/>
              <a:t>не должно </a:t>
            </a:r>
            <a:r>
              <a:rPr lang="ru-RU" sz="1800" dirty="0" smtClean="0"/>
              <a:t>приводить к </a:t>
            </a:r>
            <a:r>
              <a:rPr lang="ru-RU" sz="1800" dirty="0"/>
              <a:t>возникновению </a:t>
            </a:r>
            <a:r>
              <a:rPr lang="ru-RU" sz="1800" dirty="0" smtClean="0"/>
              <a:t>конфликта интересов </a:t>
            </a:r>
            <a:r>
              <a:rPr lang="ru-RU" sz="1800" dirty="0"/>
              <a:t>- к ситуации, при которой личная заинтересованность служащего влияет или может повлиять на объективное исполнение им должностных обязанностей.</a:t>
            </a:r>
          </a:p>
          <a:p>
            <a:endParaRPr lang="ru-RU" sz="1800" b="1" dirty="0"/>
          </a:p>
          <a:p>
            <a:r>
              <a:rPr lang="ru-RU" sz="1800" dirty="0"/>
              <a:t>При истечении срока выполнения иной оплачиваемой работы и намерении вновь заниматься иной оплачиваемой работой гражданский служащий уведомляет об этом руководителя </a:t>
            </a:r>
            <a:r>
              <a:rPr lang="ru-RU" sz="1800" dirty="0" smtClean="0"/>
              <a:t>в </a:t>
            </a:r>
            <a:r>
              <a:rPr lang="ru-RU" sz="1800" dirty="0"/>
              <a:t>установленном порядке. Каждый случай предполагаемых изменений (дополнений) </a:t>
            </a:r>
            <a:r>
              <a:rPr lang="ru-RU" sz="1800" b="1" dirty="0"/>
              <a:t>вида деятельности</a:t>
            </a:r>
            <a:r>
              <a:rPr lang="ru-RU" sz="1800" dirty="0"/>
              <a:t>, характера, места или условий работы, выполняемой гражданским служащим, </a:t>
            </a:r>
            <a:r>
              <a:rPr lang="ru-RU" sz="1800" u="sng" dirty="0"/>
              <a:t>требует отдельного уведомления </a:t>
            </a:r>
            <a:r>
              <a:rPr lang="ru-RU" sz="1800" dirty="0"/>
              <a:t>и рассмотрения в установленном порядке.</a:t>
            </a:r>
          </a:p>
          <a:p>
            <a:r>
              <a:rPr lang="ru-RU" sz="1800" dirty="0"/>
              <a:t>За неуведомление или ненадлежащее уведомление руководителя </a:t>
            </a:r>
            <a:r>
              <a:rPr lang="ru-RU" sz="1800" dirty="0" smtClean="0"/>
              <a:t>о </a:t>
            </a:r>
            <a:r>
              <a:rPr lang="ru-RU" sz="1800" dirty="0"/>
              <a:t>выполнении иной оплачиваемой работы гражданский служащий несет ответственность, предусмотренную законодательством Российской Федерации о государственной службе.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11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5714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 smtClean="0"/>
              <a:t>Иная оплачиваемая работа – реализация права без нарушений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805912" y="1523619"/>
            <a:ext cx="10523349" cy="452550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УВЕДОМЛЕНИЕ</a:t>
            </a:r>
            <a:r>
              <a:rPr lang="ru-RU" dirty="0"/>
              <a:t> об иной оплачиваемой работе представляется минимум за 14 дней до выполнения </a:t>
            </a:r>
            <a:r>
              <a:rPr lang="ru-RU" dirty="0" smtClean="0"/>
              <a:t>работы</a:t>
            </a:r>
          </a:p>
          <a:p>
            <a:endParaRPr lang="ru-RU" dirty="0"/>
          </a:p>
          <a:p>
            <a:r>
              <a:rPr lang="ru-RU" dirty="0"/>
              <a:t>Иная оплачиваемая работа выполняется </a:t>
            </a:r>
            <a:r>
              <a:rPr lang="ru-RU" dirty="0">
                <a:solidFill>
                  <a:srgbClr val="FF0000"/>
                </a:solidFill>
              </a:rPr>
              <a:t>СТРОГО</a:t>
            </a:r>
            <a:r>
              <a:rPr lang="ru-RU" dirty="0"/>
              <a:t> в свободное </a:t>
            </a:r>
            <a:r>
              <a:rPr lang="ru-RU" dirty="0" smtClean="0"/>
              <a:t>время!!!</a:t>
            </a:r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СОБЛЮДЕНИЕ</a:t>
            </a:r>
            <a:r>
              <a:rPr lang="ru-RU" dirty="0"/>
              <a:t> требований статей 17, 18 Федерального закона № 79-ФЗ «О государственной гражданской службе Российской Федерации»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78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98764" y="308564"/>
            <a:ext cx="11284780" cy="593766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Проведена актуализации </a:t>
            </a:r>
            <a:r>
              <a:rPr lang="ru-RU" dirty="0">
                <a:solidFill>
                  <a:schemeClr val="tx1"/>
                </a:solidFill>
              </a:rPr>
              <a:t>Реестра </a:t>
            </a:r>
            <a:r>
              <a:rPr lang="ru-RU" dirty="0" smtClean="0">
                <a:solidFill>
                  <a:schemeClr val="tx1"/>
                </a:solidFill>
              </a:rPr>
              <a:t>должностей, при </a:t>
            </a:r>
            <a:r>
              <a:rPr lang="ru-RU" dirty="0">
                <a:solidFill>
                  <a:schemeClr val="tx1"/>
                </a:solidFill>
              </a:rPr>
              <a:t>замещении которых федеральные государственные гражданские служащие обязаны представлять сведения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своих доходах, об имуществе  и обязательствах имущественного </a:t>
            </a:r>
            <a:r>
              <a:rPr lang="ru-RU" dirty="0" smtClean="0">
                <a:solidFill>
                  <a:schemeClr val="tx1"/>
                </a:solidFill>
              </a:rPr>
              <a:t>характера. 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665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138" y="2604722"/>
            <a:ext cx="10474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Напоминание: Ежегодно </a:t>
            </a:r>
            <a:r>
              <a:rPr lang="ru-RU" sz="1600" dirty="0"/>
              <a:t>в срок до 1 апреля государственные гражданские служащие предоставляют формы об адресах </a:t>
            </a:r>
            <a:r>
              <a:rPr lang="ru-RU" sz="1600" dirty="0" smtClean="0"/>
              <a:t>сайтов. </a:t>
            </a:r>
            <a:endParaRPr lang="ru-RU" sz="1600" dirty="0"/>
          </a:p>
          <a:p>
            <a:pPr algn="just"/>
            <a:endParaRPr lang="ru-RU" sz="1600" dirty="0"/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869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78774" y="1472541"/>
            <a:ext cx="10904770" cy="3618572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СПАСИБО ЗА ВНИМАНИЕ! 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697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826E11-1DDE-D741-A9F3-E85C1121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D53D8AA3-44D8-5842-8AF8-196734F31BF3}"/>
              </a:ext>
            </a:extLst>
          </p:cNvPr>
          <p:cNvSpPr/>
          <p:nvPr/>
        </p:nvSpPr>
        <p:spPr>
          <a:xfrm>
            <a:off x="0" y="1556792"/>
            <a:ext cx="263352" cy="37444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17515" y="1408693"/>
            <a:ext cx="106284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Нормативно-правовое </a:t>
            </a:r>
            <a:r>
              <a:rPr lang="ru-RU" sz="1600" b="1" dirty="0" smtClean="0"/>
              <a:t>обеспечение</a:t>
            </a:r>
            <a:r>
              <a:rPr lang="ru-RU" sz="1600" dirty="0"/>
              <a:t> </a:t>
            </a:r>
            <a:r>
              <a:rPr lang="ru-RU" sz="1600" b="1" dirty="0" smtClean="0"/>
              <a:t>о сведениях </a:t>
            </a:r>
            <a:r>
              <a:rPr lang="ru-RU" sz="1600" b="1" dirty="0"/>
              <a:t>о доходах, расходах, об имуществе и обязательствах имущественного </a:t>
            </a:r>
            <a:r>
              <a:rPr lang="ru-RU" sz="1600" b="1" dirty="0" smtClean="0"/>
              <a:t>характера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от 27 июля 2004 г. № 79-ФЗ «О государственной гражданской службе Российской Федерации»;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Федеральный закон от 25 декабря 2008 г. № 273-ФЗ «О противодействии коррупции»;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от 03 декабря 2012г. № 230-ФЗ «О контроле за соответствием расходов лиц, замещающих государственные должности, и иных лиц их доходам</a:t>
            </a:r>
            <a:r>
              <a:rPr lang="ru-RU" sz="1600" dirty="0" smtClean="0"/>
              <a:t>»;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от 27 июля 2006 г. № 152-ФЗ «О персональных данных»;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Указ </a:t>
            </a:r>
            <a:r>
              <a:rPr lang="ru-RU" sz="1600" dirty="0"/>
              <a:t>Президента Российской Федерации от 21 сентября 2009 г. № 1065 «О проверке достоверности и полноты сведений, представляемых гражданами, претендующими на замещение должностей федеральной государственной службы, и федеральными государственными служащими, и соблюдения федеральными государственными служащими требований к служебному поведению».</a:t>
            </a:r>
          </a:p>
          <a:p>
            <a:endParaRPr lang="ru-RU" sz="1600" b="1" dirty="0" smtClean="0"/>
          </a:p>
          <a:p>
            <a:r>
              <a:rPr lang="ru-RU" sz="1600" dirty="0" smtClean="0"/>
              <a:t>Сведения </a:t>
            </a:r>
            <a:r>
              <a:rPr lang="ru-RU" sz="1600" dirty="0"/>
              <a:t>о доходах, расходах, об имуществе и </a:t>
            </a:r>
            <a:r>
              <a:rPr lang="ru-RU" sz="1600" dirty="0" smtClean="0"/>
              <a:t>обязательствах имущественного </a:t>
            </a:r>
            <a:r>
              <a:rPr lang="ru-RU" sz="1600" dirty="0"/>
              <a:t>характера </a:t>
            </a:r>
            <a:r>
              <a:rPr lang="ru-RU" sz="1600" dirty="0" smtClean="0"/>
              <a:t> заполняются с помощью </a:t>
            </a:r>
            <a:r>
              <a:rPr lang="ru-RU" sz="1600" b="1" dirty="0" smtClean="0"/>
              <a:t>методических рекомендаций</a:t>
            </a:r>
            <a:r>
              <a:rPr lang="ru-RU" sz="1600" dirty="0" smtClean="0"/>
              <a:t>, утвержденных Министерством </a:t>
            </a:r>
            <a:r>
              <a:rPr lang="ru-RU" sz="1600" dirty="0"/>
              <a:t>труда и социальной защиты Российской </a:t>
            </a:r>
            <a:r>
              <a:rPr lang="ru-RU" sz="1600" dirty="0" smtClean="0"/>
              <a:t>Федерации.</a:t>
            </a:r>
            <a:endParaRPr lang="ru-RU" sz="1600" dirty="0"/>
          </a:p>
          <a:p>
            <a:endParaRPr lang="ru-RU" sz="16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2165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9347726" cy="936897"/>
          </a:xfrm>
        </p:spPr>
        <p:txBody>
          <a:bodyPr/>
          <a:lstStyle/>
          <a:p>
            <a:r>
              <a:rPr lang="ru-RU" b="1" dirty="0"/>
              <a:t>ПРОВЕДЕНИЕ ПЕРВИЧНОЙ ОЦЕНКИ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19677" y="2386264"/>
            <a:ext cx="7725421" cy="3739498"/>
          </a:xfrm>
        </p:spPr>
        <p:txBody>
          <a:bodyPr/>
          <a:lstStyle/>
          <a:p>
            <a:r>
              <a:rPr lang="ru-RU" b="1" dirty="0"/>
              <a:t>Своевременность представления </a:t>
            </a:r>
            <a:r>
              <a:rPr lang="ru-RU" b="1" dirty="0" smtClean="0"/>
              <a:t>сведений</a:t>
            </a:r>
          </a:p>
          <a:p>
            <a:endParaRPr lang="ru-RU" b="1" dirty="0"/>
          </a:p>
          <a:p>
            <a:r>
              <a:rPr lang="ru-RU" b="1" dirty="0"/>
              <a:t>Соответствие представленной справки последней версии Справки </a:t>
            </a:r>
            <a:r>
              <a:rPr lang="ru-RU" b="1" dirty="0" smtClean="0"/>
              <a:t>БК</a:t>
            </a:r>
          </a:p>
          <a:p>
            <a:r>
              <a:rPr lang="ru-RU" b="1" dirty="0" smtClean="0"/>
              <a:t> </a:t>
            </a:r>
            <a:endParaRPr lang="ru-RU" b="1" dirty="0"/>
          </a:p>
          <a:p>
            <a:r>
              <a:rPr lang="ru-RU" b="1" dirty="0"/>
              <a:t>Правильность указания отчетного периода и отчетной даты, даты представления сведений, наличие подписи лица, представившего справку на себя, своих супругу (супруга) и несовершеннолетних детей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Полнота заполнения соответствующих разделов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99" y="2386264"/>
            <a:ext cx="3654501" cy="396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r>
              <a:rPr lang="ru-RU" sz="2400" b="1" dirty="0"/>
              <a:t>Признаки представленных недостоверных или неполных </a:t>
            </a:r>
            <a:r>
              <a:rPr lang="ru-RU" sz="2400" b="1" dirty="0" smtClean="0"/>
              <a:t>сведений, выявленные в </a:t>
            </a:r>
            <a:r>
              <a:rPr lang="ru-RU" sz="2400" b="1" dirty="0"/>
              <a:t>результатах </a:t>
            </a:r>
            <a:r>
              <a:rPr lang="ru-RU" sz="2400" b="1" dirty="0" smtClean="0"/>
              <a:t>проверки территориальных органов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20678"/>
              </p:ext>
            </p:extLst>
          </p:nvPr>
        </p:nvGraphicFramePr>
        <p:xfrm>
          <a:off x="575159" y="1572164"/>
          <a:ext cx="10754102" cy="47835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41858"/>
                <a:gridCol w="6912244"/>
              </a:tblGrid>
              <a:tr h="223456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Несвоевременное представление Справок о доходах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несвоевременно представленные </a:t>
                      </a:r>
                      <a:r>
                        <a:rPr lang="ru-RU" b="0" dirty="0" smtClean="0"/>
                        <a:t>сведения о доходах,</a:t>
                      </a:r>
                    </a:p>
                    <a:p>
                      <a:r>
                        <a:rPr lang="ru-RU" b="0" dirty="0" smtClean="0"/>
                        <a:t>расходах, об имуществе и обязательствах имущественного</a:t>
                      </a:r>
                    </a:p>
                    <a:p>
                      <a:r>
                        <a:rPr lang="ru-RU" b="0" dirty="0" smtClean="0"/>
                        <a:t>характера, считаются </a:t>
                      </a: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равнозначными непредставленным</a:t>
                      </a:r>
                    </a:p>
                    <a:p>
                      <a:r>
                        <a:rPr lang="ru-RU" b="0" dirty="0" smtClean="0"/>
                        <a:t>сведениям, так как антикоррупционное законодательство не предусматривает такого понятия как представление сведения о доходах, расходах, об имуществе и обязательствах имущественного характера с нарушением сроков</a:t>
                      </a:r>
                    </a:p>
                  </a:txBody>
                  <a:tcPr/>
                </a:tc>
              </a:tr>
              <a:tr h="1465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Несоответствие версий представленных Справок о доходах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используйте последнюю версию программы </a:t>
                      </a:r>
                      <a:r>
                        <a:rPr lang="ru-RU" b="0" dirty="0" smtClean="0"/>
                        <a:t>для</a:t>
                      </a:r>
                    </a:p>
                    <a:p>
                      <a:r>
                        <a:rPr lang="ru-RU" b="0" dirty="0" smtClean="0"/>
                        <a:t>заполнения декларации о доходах госслужащего и членов его семьи, так как лишь она соответствует современным требованиям Российского законодательства</a:t>
                      </a:r>
                      <a:endParaRPr lang="ru-RU" b="0" dirty="0"/>
                    </a:p>
                  </a:txBody>
                  <a:tcPr/>
                </a:tc>
              </a:tr>
              <a:tr h="108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Ошибки и иные нарушения при заполнении Справок о доходах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первичная оценка справок </a:t>
                      </a:r>
                      <a:r>
                        <a:rPr lang="ru-RU" b="0" dirty="0" smtClean="0"/>
                        <a:t>ответственными лицами</a:t>
                      </a:r>
                    </a:p>
                    <a:p>
                      <a:r>
                        <a:rPr lang="ru-RU" b="0" dirty="0" smtClean="0"/>
                        <a:t>за профилактику коррупционных и иных правонарушений</a:t>
                      </a:r>
                    </a:p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не проводится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3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706619"/>
            <a:ext cx="11037041" cy="1150975"/>
          </a:xfrm>
        </p:spPr>
        <p:txBody>
          <a:bodyPr/>
          <a:lstStyle/>
          <a:p>
            <a:r>
              <a:rPr lang="ru-RU" sz="2400" b="1" dirty="0"/>
              <a:t>Ошибки и иные нарушения при заполнении Справок о доходах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1917384"/>
            <a:ext cx="8310783" cy="4668570"/>
          </a:xfrm>
        </p:spPr>
        <p:txBody>
          <a:bodyPr/>
          <a:lstStyle/>
          <a:p>
            <a:r>
              <a:rPr lang="ru-RU" b="1" dirty="0"/>
              <a:t>Недостатки при заполнении раздела «Сведения о расходах»</a:t>
            </a:r>
          </a:p>
          <a:p>
            <a:endParaRPr lang="ru-RU" b="1" dirty="0"/>
          </a:p>
          <a:p>
            <a:r>
              <a:rPr lang="ru-RU" b="1" dirty="0"/>
              <a:t>Отсутствуют счета в Справках за разные периоды, разные даты и виды открытия </a:t>
            </a:r>
            <a:r>
              <a:rPr lang="ru-RU" b="1" dirty="0" smtClean="0"/>
              <a:t>счетов</a:t>
            </a:r>
          </a:p>
          <a:p>
            <a:endParaRPr lang="ru-RU" b="1" dirty="0"/>
          </a:p>
          <a:p>
            <a:r>
              <a:rPr lang="ru-RU" b="1" dirty="0"/>
              <a:t>Не указаны адреса постоянной, временной регистрации, а также фактического проживания – свой и членов семьи</a:t>
            </a:r>
          </a:p>
          <a:p>
            <a:endParaRPr lang="ru-RU" dirty="0"/>
          </a:p>
          <a:p>
            <a:r>
              <a:rPr lang="ru-RU" b="1" dirty="0"/>
              <a:t>Присутствуют </a:t>
            </a:r>
            <a:r>
              <a:rPr lang="ru-RU" b="1" dirty="0" smtClean="0"/>
              <a:t>дефекты </a:t>
            </a:r>
            <a:r>
              <a:rPr lang="ru-RU" b="1" dirty="0"/>
              <a:t>печати в виде полос, пятен, исправлений и записей на </a:t>
            </a:r>
            <a:r>
              <a:rPr lang="ru-RU" b="1" dirty="0" smtClean="0"/>
              <a:t>Справках</a:t>
            </a:r>
          </a:p>
          <a:p>
            <a:endParaRPr lang="ru-RU" b="1" dirty="0"/>
          </a:p>
          <a:p>
            <a:r>
              <a:rPr lang="ru-RU" b="1" dirty="0"/>
              <a:t>Многочисленные ошибки в Справках как орфографические, так и в рамках указания правильных, официальных наименований документов с соответствующими реквизитами Справки по разделам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42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pPr algn="ctr"/>
            <a:r>
              <a:rPr lang="ru-RU" sz="2400" b="1" dirty="0"/>
              <a:t>Выявленные нарушения представленных сведений с учетом Методических рекомендаций Минтруда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0" y="1489612"/>
            <a:ext cx="4957762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20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r>
              <a:rPr lang="ru-RU" sz="2400" b="1" dirty="0" smtClean="0"/>
              <a:t>Ошибки и иные нарушения при заполнении Справок о доходах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ru-RU" b="1" dirty="0"/>
              <a:t>По первому разделу «Сведения о доходах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sz="1800" dirty="0"/>
              <a:t>Представление неполных либо недостоверных сведений о доходах, полученных от продажи </a:t>
            </a:r>
            <a:r>
              <a:rPr lang="ru-RU" sz="1800" dirty="0" smtClean="0"/>
              <a:t>имущества</a:t>
            </a:r>
          </a:p>
          <a:p>
            <a:endParaRPr lang="ru-RU" sz="1800" dirty="0"/>
          </a:p>
          <a:p>
            <a:pPr algn="ctr"/>
            <a:r>
              <a:rPr lang="ru-RU" b="1" dirty="0"/>
              <a:t>По третьему разделу «Сведения об имуществе»</a:t>
            </a:r>
          </a:p>
          <a:p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74752"/>
              </p:ext>
            </p:extLst>
          </p:nvPr>
        </p:nvGraphicFramePr>
        <p:xfrm>
          <a:off x="1105416" y="2121256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Представление неполных либо недостоверных сведений о доходах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неполное отражение доходов, в том числе минимальных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(в пределах 3 000 р.)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355023" y="2851688"/>
            <a:ext cx="8679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20091"/>
              </p:ext>
            </p:extLst>
          </p:nvPr>
        </p:nvGraphicFramePr>
        <p:xfrm>
          <a:off x="1182907" y="4892642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Непредставление сведений об имеющемся имуществе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выявлены факты представления недостоверных (неполных) сведений о находящемся в собственности имуществе либо отчужденном имуществе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4290445" y="5375328"/>
            <a:ext cx="8679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68" y="4102229"/>
            <a:ext cx="2843939" cy="213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6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8" y="3874114"/>
            <a:ext cx="3487657" cy="206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7041" cy="1150975"/>
          </a:xfrm>
        </p:spPr>
        <p:txBody>
          <a:bodyPr/>
          <a:lstStyle/>
          <a:p>
            <a:r>
              <a:rPr lang="ru-RU" sz="2400" b="1" dirty="0" smtClean="0"/>
              <a:t>Ошибки и иные нарушения при заполнении Справок о доходах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/>
              <a:t>По четвертому разделу «Сведения о счетах в банках и иных кредитных организациях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sz="1800" dirty="0"/>
          </a:p>
          <a:p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22803"/>
              </p:ext>
            </p:extLst>
          </p:nvPr>
        </p:nvGraphicFramePr>
        <p:xfrm>
          <a:off x="1158928" y="2136754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неполных данных об имеющихся счетах в банках и иных кредитных организациях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выявлены факты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неуказания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счетов с нулевым остатком, а также счетов, открытых ранее отчетного периода, при этом в справках за предыдущие отчетные периоды данные счета не фигурируют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355022" y="3115160"/>
            <a:ext cx="8679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42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1550</Words>
  <Application>Microsoft Office PowerPoint</Application>
  <PresentationFormat>Произвольный</PresentationFormat>
  <Paragraphs>174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Полле Маргарита Александровна</cp:lastModifiedBy>
  <cp:revision>191</cp:revision>
  <cp:lastPrinted>2021-12-03T11:53:13Z</cp:lastPrinted>
  <dcterms:created xsi:type="dcterms:W3CDTF">2020-03-31T09:31:17Z</dcterms:created>
  <dcterms:modified xsi:type="dcterms:W3CDTF">2023-12-26T08:06:51Z</dcterms:modified>
</cp:coreProperties>
</file>